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Gothic" charset="1" panose="00000500000000000000"/>
      <p:regular r:id="rId18"/>
    </p:embeddedFont>
    <p:embeddedFont>
      <p:font typeface="ITC Franklin Gothic LT" charset="1" panose="020B0504030503020204"/>
      <p:regular r:id="rId19"/>
    </p:embeddedFont>
    <p:embeddedFont>
      <p:font typeface="Amsterdam Four" charset="1" panose="02000500000000000000"/>
      <p:regular r:id="rId20"/>
    </p:embeddedFont>
    <p:embeddedFont>
      <p:font typeface="ITC Franklin Gothic LT Semi-Bold" charset="1" panose="020B07040305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s://huggingface.co/spaces/rsm-genai/group-13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35315" y="5110946"/>
            <a:ext cx="3417983" cy="34179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1336" y="2062795"/>
            <a:ext cx="3026433" cy="30264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0982" y="4175634"/>
            <a:ext cx="1870625" cy="18706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08994" y="3240322"/>
            <a:ext cx="1870625" cy="187062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40868" y="2675043"/>
            <a:ext cx="5855907" cy="4855079"/>
          </a:xfrm>
          <a:custGeom>
            <a:avLst/>
            <a:gdLst/>
            <a:ahLst/>
            <a:cxnLst/>
            <a:rect r="r" b="b" t="t" l="l"/>
            <a:pathLst>
              <a:path h="4855079" w="5855907">
                <a:moveTo>
                  <a:pt x="0" y="0"/>
                </a:moveTo>
                <a:lnTo>
                  <a:pt x="5855907" y="0"/>
                </a:lnTo>
                <a:lnTo>
                  <a:pt x="5855907" y="4855079"/>
                </a:lnTo>
                <a:lnTo>
                  <a:pt x="0" y="485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557510" y="-889891"/>
            <a:ext cx="19403020" cy="1779782"/>
            <a:chOff x="0" y="0"/>
            <a:chExt cx="5110260" cy="4687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10261" cy="468749"/>
            </a:xfrm>
            <a:custGeom>
              <a:avLst/>
              <a:gdLst/>
              <a:ahLst/>
              <a:cxnLst/>
              <a:rect r="r" b="b" t="t" l="l"/>
              <a:pathLst>
                <a:path h="468749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557510" y="9397109"/>
            <a:ext cx="19403020" cy="1779782"/>
            <a:chOff x="0" y="0"/>
            <a:chExt cx="5110260" cy="4687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10261" cy="468749"/>
            </a:xfrm>
            <a:custGeom>
              <a:avLst/>
              <a:gdLst/>
              <a:ahLst/>
              <a:cxnLst/>
              <a:rect r="r" b="b" t="t" l="l"/>
              <a:pathLst>
                <a:path h="468749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74223" y="1719980"/>
            <a:ext cx="5253409" cy="685630"/>
            <a:chOff x="0" y="0"/>
            <a:chExt cx="1104806" cy="1441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4806" cy="144190"/>
            </a:xfrm>
            <a:custGeom>
              <a:avLst/>
              <a:gdLst/>
              <a:ahLst/>
              <a:cxnLst/>
              <a:rect r="r" b="b" t="t" l="l"/>
              <a:pathLst>
                <a:path h="144190" w="1104806">
                  <a:moveTo>
                    <a:pt x="29474" y="0"/>
                  </a:moveTo>
                  <a:lnTo>
                    <a:pt x="1075332" y="0"/>
                  </a:lnTo>
                  <a:cubicBezTo>
                    <a:pt x="1083149" y="0"/>
                    <a:pt x="1090646" y="3105"/>
                    <a:pt x="1096174" y="8633"/>
                  </a:cubicBezTo>
                  <a:cubicBezTo>
                    <a:pt x="1101701" y="14160"/>
                    <a:pt x="1104806" y="21657"/>
                    <a:pt x="1104806" y="29474"/>
                  </a:cubicBezTo>
                  <a:lnTo>
                    <a:pt x="1104806" y="114716"/>
                  </a:lnTo>
                  <a:cubicBezTo>
                    <a:pt x="1104806" y="122533"/>
                    <a:pt x="1101701" y="130030"/>
                    <a:pt x="1096174" y="135557"/>
                  </a:cubicBezTo>
                  <a:cubicBezTo>
                    <a:pt x="1090646" y="141085"/>
                    <a:pt x="1083149" y="144190"/>
                    <a:pt x="1075332" y="144190"/>
                  </a:cubicBezTo>
                  <a:lnTo>
                    <a:pt x="29474" y="144190"/>
                  </a:lnTo>
                  <a:cubicBezTo>
                    <a:pt x="21657" y="144190"/>
                    <a:pt x="14160" y="141085"/>
                    <a:pt x="8633" y="135557"/>
                  </a:cubicBezTo>
                  <a:cubicBezTo>
                    <a:pt x="3105" y="130030"/>
                    <a:pt x="0" y="122533"/>
                    <a:pt x="0" y="114716"/>
                  </a:cubicBezTo>
                  <a:lnTo>
                    <a:pt x="0" y="29474"/>
                  </a:lnTo>
                  <a:cubicBezTo>
                    <a:pt x="0" y="21657"/>
                    <a:pt x="3105" y="14160"/>
                    <a:pt x="8633" y="8633"/>
                  </a:cubicBezTo>
                  <a:cubicBezTo>
                    <a:pt x="14160" y="3105"/>
                    <a:pt x="21657" y="0"/>
                    <a:pt x="29474" y="0"/>
                  </a:cubicBezTo>
                  <a:close/>
                </a:path>
              </a:pathLst>
            </a:custGeom>
            <a:solidFill>
              <a:srgbClr val="FFEFD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104806" cy="191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1627902">
            <a:off x="5900740" y="2646961"/>
            <a:ext cx="2012976" cy="867410"/>
          </a:xfrm>
          <a:custGeom>
            <a:avLst/>
            <a:gdLst/>
            <a:ahLst/>
            <a:cxnLst/>
            <a:rect r="r" b="b" t="t" l="l"/>
            <a:pathLst>
              <a:path h="867410" w="2012976">
                <a:moveTo>
                  <a:pt x="0" y="0"/>
                </a:moveTo>
                <a:lnTo>
                  <a:pt x="2012976" y="0"/>
                </a:lnTo>
                <a:lnTo>
                  <a:pt x="2012976" y="867410"/>
                </a:lnTo>
                <a:lnTo>
                  <a:pt x="0" y="86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true" rot="1627902">
            <a:off x="911598" y="7394259"/>
            <a:ext cx="2012976" cy="867410"/>
          </a:xfrm>
          <a:custGeom>
            <a:avLst/>
            <a:gdLst/>
            <a:ahLst/>
            <a:cxnLst/>
            <a:rect r="r" b="b" t="t" l="l"/>
            <a:pathLst>
              <a:path h="867410" w="2012976">
                <a:moveTo>
                  <a:pt x="0" y="867410"/>
                </a:moveTo>
                <a:lnTo>
                  <a:pt x="2012976" y="867410"/>
                </a:lnTo>
                <a:lnTo>
                  <a:pt x="2012976" y="0"/>
                </a:lnTo>
                <a:lnTo>
                  <a:pt x="0" y="0"/>
                </a:lnTo>
                <a:lnTo>
                  <a:pt x="0" y="8674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24566" y="6133262"/>
            <a:ext cx="632667" cy="675664"/>
          </a:xfrm>
          <a:custGeom>
            <a:avLst/>
            <a:gdLst/>
            <a:ahLst/>
            <a:cxnLst/>
            <a:rect r="r" b="b" t="t" l="l"/>
            <a:pathLst>
              <a:path h="675664" w="632667">
                <a:moveTo>
                  <a:pt x="0" y="0"/>
                </a:moveTo>
                <a:lnTo>
                  <a:pt x="632667" y="0"/>
                </a:lnTo>
                <a:lnTo>
                  <a:pt x="632667" y="675664"/>
                </a:lnTo>
                <a:lnTo>
                  <a:pt x="0" y="67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7219071" y="1077478"/>
            <a:ext cx="1320252" cy="1409978"/>
          </a:xfrm>
          <a:custGeom>
            <a:avLst/>
            <a:gdLst/>
            <a:ahLst/>
            <a:cxnLst/>
            <a:rect r="r" b="b" t="t" l="l"/>
            <a:pathLst>
              <a:path h="1409978" w="1320252">
                <a:moveTo>
                  <a:pt x="1320251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1" y="1409978"/>
                </a:lnTo>
                <a:lnTo>
                  <a:pt x="132025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879197" y="2734557"/>
            <a:ext cx="9524165" cy="3590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8"/>
              </a:lnSpc>
              <a:spcBef>
                <a:spcPct val="0"/>
              </a:spcBef>
            </a:pPr>
            <a:r>
              <a:rPr lang="en-US" sz="20999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Recruitment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6772626"/>
            <a:ext cx="8083632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Nicole Ou, Rachel Wang, Ryosuke Oguchi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21203" y="1818347"/>
            <a:ext cx="4959449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GROUP 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7410273" y="8032962"/>
            <a:ext cx="559764" cy="597806"/>
          </a:xfrm>
          <a:custGeom>
            <a:avLst/>
            <a:gdLst/>
            <a:ahLst/>
            <a:cxnLst/>
            <a:rect r="r" b="b" t="t" l="l"/>
            <a:pathLst>
              <a:path h="597806" w="559764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00596" y="3661152"/>
            <a:ext cx="10309677" cy="4136758"/>
          </a:xfrm>
          <a:custGeom>
            <a:avLst/>
            <a:gdLst/>
            <a:ahLst/>
            <a:cxnLst/>
            <a:rect r="r" b="b" t="t" l="l"/>
            <a:pathLst>
              <a:path h="4136758" w="10309677">
                <a:moveTo>
                  <a:pt x="0" y="0"/>
                </a:moveTo>
                <a:lnTo>
                  <a:pt x="10309677" y="0"/>
                </a:lnTo>
                <a:lnTo>
                  <a:pt x="10309677" y="4136758"/>
                </a:lnTo>
                <a:lnTo>
                  <a:pt x="0" y="4136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8135" y="4043606"/>
            <a:ext cx="7586565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1E302C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2. Technical Challenges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Prompt design</a:t>
            </a: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, output validation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Multi-tab context sync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Tok</a:t>
            </a: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en + latency management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Resume parsing, OCR issues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969659" y="338592"/>
            <a:ext cx="1034868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CHALLENGES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1754" y="2660001"/>
            <a:ext cx="7872330" cy="4526590"/>
          </a:xfrm>
          <a:custGeom>
            <a:avLst/>
            <a:gdLst/>
            <a:ahLst/>
            <a:cxnLst/>
            <a:rect r="r" b="b" t="t" l="l"/>
            <a:pathLst>
              <a:path h="4526590" w="7872330">
                <a:moveTo>
                  <a:pt x="0" y="0"/>
                </a:moveTo>
                <a:lnTo>
                  <a:pt x="7872330" y="0"/>
                </a:lnTo>
                <a:lnTo>
                  <a:pt x="7872330" y="4526589"/>
                </a:lnTo>
                <a:lnTo>
                  <a:pt x="0" y="452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27496" y="3375070"/>
            <a:ext cx="7222042" cy="3096450"/>
          </a:xfrm>
          <a:custGeom>
            <a:avLst/>
            <a:gdLst/>
            <a:ahLst/>
            <a:cxnLst/>
            <a:rect r="r" b="b" t="t" l="l"/>
            <a:pathLst>
              <a:path h="3096450" w="7222042">
                <a:moveTo>
                  <a:pt x="0" y="0"/>
                </a:moveTo>
                <a:lnTo>
                  <a:pt x="7222041" y="0"/>
                </a:lnTo>
                <a:lnTo>
                  <a:pt x="7222041" y="3096451"/>
                </a:lnTo>
                <a:lnTo>
                  <a:pt x="0" y="3096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68820" y="237446"/>
            <a:ext cx="2815985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Future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80317" y="620033"/>
            <a:ext cx="666358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Development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3502" y="7415190"/>
            <a:ext cx="3828833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E302C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Data Base Integration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24100" y="7415190"/>
            <a:ext cx="3828833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E302C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API Customization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-889891"/>
            <a:ext cx="19403020" cy="1779782"/>
            <a:chOff x="0" y="0"/>
            <a:chExt cx="5110260" cy="4687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468749"/>
            </a:xfrm>
            <a:custGeom>
              <a:avLst/>
              <a:gdLst/>
              <a:ahLst/>
              <a:cxnLst/>
              <a:rect r="r" b="b" t="t" l="l"/>
              <a:pathLst>
                <a:path h="468749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57510" y="9397109"/>
            <a:ext cx="19403020" cy="1779782"/>
            <a:chOff x="0" y="0"/>
            <a:chExt cx="5110260" cy="4687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0261" cy="468749"/>
            </a:xfrm>
            <a:custGeom>
              <a:avLst/>
              <a:gdLst/>
              <a:ahLst/>
              <a:cxnLst/>
              <a:rect r="r" b="b" t="t" l="l"/>
              <a:pathLst>
                <a:path h="468749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87553" y="1741608"/>
            <a:ext cx="6684726" cy="668472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63173" y="2234242"/>
            <a:ext cx="3729774" cy="37297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98835" y="4790890"/>
            <a:ext cx="3373245" cy="337324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314807" y="1741608"/>
            <a:ext cx="8030218" cy="6803785"/>
          </a:xfrm>
          <a:custGeom>
            <a:avLst/>
            <a:gdLst/>
            <a:ahLst/>
            <a:cxnLst/>
            <a:rect r="r" b="b" t="t" l="l"/>
            <a:pathLst>
              <a:path h="6803785" w="8030218">
                <a:moveTo>
                  <a:pt x="0" y="0"/>
                </a:moveTo>
                <a:lnTo>
                  <a:pt x="8030218" y="0"/>
                </a:lnTo>
                <a:lnTo>
                  <a:pt x="8030218" y="6803784"/>
                </a:lnTo>
                <a:lnTo>
                  <a:pt x="0" y="680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89895" y="2151992"/>
            <a:ext cx="9524165" cy="359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8"/>
              </a:lnSpc>
              <a:spcBef>
                <a:spcPct val="0"/>
              </a:spcBef>
            </a:pPr>
            <a:r>
              <a:rPr lang="en-US" sz="20999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895" y="4590397"/>
            <a:ext cx="7548663" cy="206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You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8491720">
            <a:off x="6963099" y="5409702"/>
            <a:ext cx="2254244" cy="971374"/>
          </a:xfrm>
          <a:custGeom>
            <a:avLst/>
            <a:gdLst/>
            <a:ahLst/>
            <a:cxnLst/>
            <a:rect r="r" b="b" t="t" l="l"/>
            <a:pathLst>
              <a:path h="971374" w="2254244">
                <a:moveTo>
                  <a:pt x="0" y="0"/>
                </a:moveTo>
                <a:lnTo>
                  <a:pt x="2254245" y="0"/>
                </a:lnTo>
                <a:lnTo>
                  <a:pt x="2254245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3134415">
            <a:off x="16132471" y="1910334"/>
            <a:ext cx="1503369" cy="647815"/>
          </a:xfrm>
          <a:custGeom>
            <a:avLst/>
            <a:gdLst/>
            <a:ahLst/>
            <a:cxnLst/>
            <a:rect r="r" b="b" t="t" l="l"/>
            <a:pathLst>
              <a:path h="647815" w="1503369">
                <a:moveTo>
                  <a:pt x="0" y="0"/>
                </a:moveTo>
                <a:lnTo>
                  <a:pt x="1503369" y="0"/>
                </a:lnTo>
                <a:lnTo>
                  <a:pt x="1503369" y="647815"/>
                </a:lnTo>
                <a:lnTo>
                  <a:pt x="0" y="64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686876" y="1854993"/>
            <a:ext cx="1941184" cy="2073109"/>
          </a:xfrm>
          <a:custGeom>
            <a:avLst/>
            <a:gdLst/>
            <a:ahLst/>
            <a:cxnLst/>
            <a:rect r="r" b="b" t="t" l="l"/>
            <a:pathLst>
              <a:path h="2073109" w="1941184">
                <a:moveTo>
                  <a:pt x="0" y="0"/>
                </a:moveTo>
                <a:lnTo>
                  <a:pt x="1941184" y="0"/>
                </a:lnTo>
                <a:lnTo>
                  <a:pt x="1941184" y="2073109"/>
                </a:lnTo>
                <a:lnTo>
                  <a:pt x="0" y="207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1388732" y="5620686"/>
            <a:ext cx="1941184" cy="2073109"/>
          </a:xfrm>
          <a:custGeom>
            <a:avLst/>
            <a:gdLst/>
            <a:ahLst/>
            <a:cxnLst/>
            <a:rect r="r" b="b" t="t" l="l"/>
            <a:pathLst>
              <a:path h="2073109" w="1941184">
                <a:moveTo>
                  <a:pt x="1941184" y="0"/>
                </a:moveTo>
                <a:lnTo>
                  <a:pt x="0" y="0"/>
                </a:lnTo>
                <a:lnTo>
                  <a:pt x="0" y="2073110"/>
                </a:lnTo>
                <a:lnTo>
                  <a:pt x="1941184" y="2073110"/>
                </a:lnTo>
                <a:lnTo>
                  <a:pt x="19411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89945" y="1028700"/>
            <a:ext cx="719120" cy="7191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512621" y="993402"/>
            <a:ext cx="68878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Business Problem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4813" y="2537878"/>
            <a:ext cx="5157576" cy="262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6"/>
              </a:lnSpc>
              <a:spcBef>
                <a:spcPct val="0"/>
              </a:spcBef>
            </a:pPr>
            <a:r>
              <a:rPr lang="en-US" sz="1529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TABLE OF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4813" y="4099739"/>
            <a:ext cx="4798669" cy="1857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90"/>
              </a:lnSpc>
              <a:spcBef>
                <a:spcPct val="0"/>
              </a:spcBef>
            </a:pPr>
            <a:r>
              <a:rPr lang="en-US" sz="10922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47575" y="1144662"/>
            <a:ext cx="603859" cy="47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2621" y="3177485"/>
            <a:ext cx="836155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Live 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2621" y="5361567"/>
            <a:ext cx="661791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Lessons Learned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44345" y="4269526"/>
            <a:ext cx="68878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Business Impact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547985" y="9053545"/>
            <a:ext cx="19403020" cy="2466909"/>
            <a:chOff x="0" y="0"/>
            <a:chExt cx="5110260" cy="6497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12621" y="7545649"/>
            <a:ext cx="68878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Future Development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12621" y="6453608"/>
            <a:ext cx="68878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Challenges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12621" y="2085443"/>
            <a:ext cx="68878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Human In The Loop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289945" y="2123559"/>
            <a:ext cx="719120" cy="71912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347575" y="2239521"/>
            <a:ext cx="603859" cy="47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02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289945" y="3214153"/>
            <a:ext cx="719120" cy="71912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347575" y="3330116"/>
            <a:ext cx="603859" cy="47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89945" y="4304748"/>
            <a:ext cx="719120" cy="71912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347575" y="4420710"/>
            <a:ext cx="603859" cy="47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04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289945" y="5428568"/>
            <a:ext cx="719120" cy="71912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8347575" y="5544530"/>
            <a:ext cx="603859" cy="47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05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289945" y="6519162"/>
            <a:ext cx="719120" cy="71912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8347575" y="6635125"/>
            <a:ext cx="603859" cy="47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06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8289945" y="7645970"/>
            <a:ext cx="719120" cy="719120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8347575" y="7761932"/>
            <a:ext cx="603859" cy="47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527976" y="3250566"/>
            <a:ext cx="9163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8527976" y="4168881"/>
            <a:ext cx="9163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8527976" y="5087195"/>
            <a:ext cx="9163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8527976" y="6005510"/>
            <a:ext cx="9163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8527976" y="6923824"/>
            <a:ext cx="9163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8527976" y="7842139"/>
            <a:ext cx="9163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305555"/>
            <a:ext cx="16230600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BUSINESS PROBLEM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31040" y="2991605"/>
            <a:ext cx="6949932" cy="697868"/>
            <a:chOff x="0" y="0"/>
            <a:chExt cx="4047257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47257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257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07612" y="3052493"/>
            <a:ext cx="6573360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Poorly d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efined job descriptions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31040" y="3889498"/>
            <a:ext cx="6949932" cy="697868"/>
            <a:chOff x="0" y="0"/>
            <a:chExt cx="4047257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47257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257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07612" y="3951097"/>
            <a:ext cx="6573360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ATS parsing errors + Inconsistencies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31040" y="4787391"/>
            <a:ext cx="6949932" cy="697868"/>
            <a:chOff x="0" y="0"/>
            <a:chExt cx="4047257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47257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257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07612" y="4848990"/>
            <a:ext cx="6573360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Resume s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creening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31040" y="5685284"/>
            <a:ext cx="6949932" cy="697868"/>
            <a:chOff x="0" y="0"/>
            <a:chExt cx="4047257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47257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257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607612" y="5746883"/>
            <a:ext cx="6573360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Manually revi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ew candidate profiles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31040" y="6583178"/>
            <a:ext cx="6949932" cy="697868"/>
            <a:chOff x="0" y="0"/>
            <a:chExt cx="4047257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047257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257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607612" y="6644776"/>
            <a:ext cx="6573360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nterview coordination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31040" y="7481071"/>
            <a:ext cx="6949932" cy="697868"/>
            <a:chOff x="0" y="0"/>
            <a:chExt cx="4047257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047257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257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607612" y="7542670"/>
            <a:ext cx="6573360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Of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fer letter drafting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787264" y="2991605"/>
            <a:ext cx="7912960" cy="697868"/>
            <a:chOff x="0" y="0"/>
            <a:chExt cx="4608072" cy="406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608072" cy="406400"/>
            </a:xfrm>
            <a:custGeom>
              <a:avLst/>
              <a:gdLst/>
              <a:ahLst/>
              <a:cxnLst/>
              <a:rect r="r" b="b" t="t" l="l"/>
              <a:pathLst>
                <a:path h="406400" w="4608072">
                  <a:moveTo>
                    <a:pt x="4404872" y="0"/>
                  </a:moveTo>
                  <a:cubicBezTo>
                    <a:pt x="4517096" y="0"/>
                    <a:pt x="4608072" y="90976"/>
                    <a:pt x="4608072" y="203200"/>
                  </a:cubicBezTo>
                  <a:cubicBezTo>
                    <a:pt x="4608072" y="315424"/>
                    <a:pt x="4517096" y="406400"/>
                    <a:pt x="44048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460807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216016" y="3052493"/>
            <a:ext cx="7484208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Aut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o-generate targ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eted job descriptions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787264" y="3889498"/>
            <a:ext cx="7912960" cy="697868"/>
            <a:chOff x="0" y="0"/>
            <a:chExt cx="4608072" cy="4064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608072" cy="406400"/>
            </a:xfrm>
            <a:custGeom>
              <a:avLst/>
              <a:gdLst/>
              <a:ahLst/>
              <a:cxnLst/>
              <a:rect r="r" b="b" t="t" l="l"/>
              <a:pathLst>
                <a:path h="406400" w="4608072">
                  <a:moveTo>
                    <a:pt x="4404872" y="0"/>
                  </a:moveTo>
                  <a:cubicBezTo>
                    <a:pt x="4517096" y="0"/>
                    <a:pt x="4608072" y="90976"/>
                    <a:pt x="4608072" y="203200"/>
                  </a:cubicBezTo>
                  <a:cubicBezTo>
                    <a:pt x="4608072" y="315424"/>
                    <a:pt x="4517096" y="406400"/>
                    <a:pt x="44048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460807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0216016" y="3951097"/>
            <a:ext cx="7484208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Standardize resume data with smart parsing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787264" y="4787391"/>
            <a:ext cx="7912960" cy="697868"/>
            <a:chOff x="0" y="0"/>
            <a:chExt cx="4608072" cy="4064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608072" cy="406400"/>
            </a:xfrm>
            <a:custGeom>
              <a:avLst/>
              <a:gdLst/>
              <a:ahLst/>
              <a:cxnLst/>
              <a:rect r="r" b="b" t="t" l="l"/>
              <a:pathLst>
                <a:path h="406400" w="4608072">
                  <a:moveTo>
                    <a:pt x="4404872" y="0"/>
                  </a:moveTo>
                  <a:cubicBezTo>
                    <a:pt x="4517096" y="0"/>
                    <a:pt x="4608072" y="90976"/>
                    <a:pt x="4608072" y="203200"/>
                  </a:cubicBezTo>
                  <a:cubicBezTo>
                    <a:pt x="4608072" y="315424"/>
                    <a:pt x="4517096" y="406400"/>
                    <a:pt x="44048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460807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0216016" y="4848990"/>
            <a:ext cx="7484208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In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stantly rank top 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candidates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9787264" y="5685284"/>
            <a:ext cx="7912960" cy="697868"/>
            <a:chOff x="0" y="0"/>
            <a:chExt cx="4608072" cy="4064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608072" cy="406400"/>
            </a:xfrm>
            <a:custGeom>
              <a:avLst/>
              <a:gdLst/>
              <a:ahLst/>
              <a:cxnLst/>
              <a:rect r="r" b="b" t="t" l="l"/>
              <a:pathLst>
                <a:path h="406400" w="4608072">
                  <a:moveTo>
                    <a:pt x="4404872" y="0"/>
                  </a:moveTo>
                  <a:cubicBezTo>
                    <a:pt x="4517096" y="0"/>
                    <a:pt x="4608072" y="90976"/>
                    <a:pt x="4608072" y="203200"/>
                  </a:cubicBezTo>
                  <a:cubicBezTo>
                    <a:pt x="4608072" y="315424"/>
                    <a:pt x="4517096" y="406400"/>
                    <a:pt x="44048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460807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0216016" y="5746883"/>
            <a:ext cx="7484208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S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ummariz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 candidate profiles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9787264" y="6583178"/>
            <a:ext cx="7912960" cy="697868"/>
            <a:chOff x="0" y="0"/>
            <a:chExt cx="4608072" cy="4064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608072" cy="406400"/>
            </a:xfrm>
            <a:custGeom>
              <a:avLst/>
              <a:gdLst/>
              <a:ahLst/>
              <a:cxnLst/>
              <a:rect r="r" b="b" t="t" l="l"/>
              <a:pathLst>
                <a:path h="406400" w="4608072">
                  <a:moveTo>
                    <a:pt x="4404872" y="0"/>
                  </a:moveTo>
                  <a:cubicBezTo>
                    <a:pt x="4517096" y="0"/>
                    <a:pt x="4608072" y="90976"/>
                    <a:pt x="4608072" y="203200"/>
                  </a:cubicBezTo>
                  <a:cubicBezTo>
                    <a:pt x="4608072" y="315424"/>
                    <a:pt x="4517096" y="406400"/>
                    <a:pt x="44048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460807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0216016" y="6644776"/>
            <a:ext cx="7484208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Self-service scheduling via Calendly links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9787264" y="7481071"/>
            <a:ext cx="7912960" cy="697868"/>
            <a:chOff x="0" y="0"/>
            <a:chExt cx="4608072" cy="4064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4608072" cy="406400"/>
            </a:xfrm>
            <a:custGeom>
              <a:avLst/>
              <a:gdLst/>
              <a:ahLst/>
              <a:cxnLst/>
              <a:rect r="r" b="b" t="t" l="l"/>
              <a:pathLst>
                <a:path h="406400" w="4608072">
                  <a:moveTo>
                    <a:pt x="4404872" y="0"/>
                  </a:moveTo>
                  <a:cubicBezTo>
                    <a:pt x="4517096" y="0"/>
                    <a:pt x="4608072" y="90976"/>
                    <a:pt x="4608072" y="203200"/>
                  </a:cubicBezTo>
                  <a:cubicBezTo>
                    <a:pt x="4608072" y="315424"/>
                    <a:pt x="4517096" y="406400"/>
                    <a:pt x="44048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460807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0216016" y="7542670"/>
            <a:ext cx="7484208" cy="52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Auto-fill o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</a:t>
            </a: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fer letters and contracts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3507921"/>
            <a:ext cx="18288000" cy="4343400"/>
          </a:xfrm>
          <a:custGeom>
            <a:avLst/>
            <a:gdLst/>
            <a:ahLst/>
            <a:cxnLst/>
            <a:rect r="r" b="b" t="t" l="l"/>
            <a:pathLst>
              <a:path h="4343400" w="18288000">
                <a:moveTo>
                  <a:pt x="0" y="0"/>
                </a:moveTo>
                <a:lnTo>
                  <a:pt x="18288000" y="0"/>
                </a:lnTo>
                <a:lnTo>
                  <a:pt x="182880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68627" y="238772"/>
            <a:ext cx="5752630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IN THE LOOP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21360"/>
            <a:ext cx="482530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Human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38324" y="4389399"/>
            <a:ext cx="514926" cy="51492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0732" y="4389399"/>
            <a:ext cx="514926" cy="5149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87275" y="4389399"/>
            <a:ext cx="514926" cy="51492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53701" y="4389399"/>
            <a:ext cx="514926" cy="51492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33216" y="4389399"/>
            <a:ext cx="514926" cy="51492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21843" y="4389399"/>
            <a:ext cx="514926" cy="51492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989666" y="4389399"/>
            <a:ext cx="514926" cy="51492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487532" y="4389399"/>
            <a:ext cx="514926" cy="514926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7182735" y="4389399"/>
            <a:ext cx="514926" cy="514926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>
            <a:hlinkClick r:id="rId3" tooltip="https://huggingface.co/spaces/rsm-genai/group-13"/>
          </p:cNvPr>
          <p:cNvSpPr/>
          <p:nvPr/>
        </p:nvSpPr>
        <p:spPr>
          <a:xfrm flipH="false" flipV="false" rot="0">
            <a:off x="1952652" y="2331956"/>
            <a:ext cx="14752621" cy="6417390"/>
          </a:xfrm>
          <a:custGeom>
            <a:avLst/>
            <a:gdLst/>
            <a:ahLst/>
            <a:cxnLst/>
            <a:rect r="r" b="b" t="t" l="l"/>
            <a:pathLst>
              <a:path h="6417390" w="14752621">
                <a:moveTo>
                  <a:pt x="0" y="0"/>
                </a:moveTo>
                <a:lnTo>
                  <a:pt x="14752621" y="0"/>
                </a:lnTo>
                <a:lnTo>
                  <a:pt x="14752621" y="6417391"/>
                </a:lnTo>
                <a:lnTo>
                  <a:pt x="0" y="6417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41196" y="265031"/>
            <a:ext cx="5375534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LIVE DEMO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64749" y="2641282"/>
          <a:ext cx="16758502" cy="5299710"/>
        </p:xfrm>
        <a:graphic>
          <a:graphicData uri="http://schemas.openxmlformats.org/drawingml/2006/table">
            <a:tbl>
              <a:tblPr/>
              <a:tblGrid>
                <a:gridCol w="1744802"/>
                <a:gridCol w="2261925"/>
                <a:gridCol w="2261925"/>
                <a:gridCol w="2335700"/>
                <a:gridCol w="2047978"/>
                <a:gridCol w="2047978"/>
                <a:gridCol w="1934801"/>
                <a:gridCol w="2123392"/>
              </a:tblGrid>
              <a:tr h="1323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Franklin Gothic LT Semi-Bold"/>
                          <a:ea typeface="ITC Franklin Gothic LT Semi-Bold"/>
                          <a:cs typeface="ITC Franklin Gothic LT Semi-Bold"/>
                          <a:sym typeface="ITC Franklin Gothic LT Semi-Bold"/>
                        </a:rPr>
                        <a:t>Process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F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Franklin Gothic LT Semi-Bold"/>
                          <a:ea typeface="ITC Franklin Gothic LT Semi-Bold"/>
                          <a:cs typeface="ITC Franklin Gothic LT Semi-Bold"/>
                          <a:sym typeface="ITC Franklin Gothic LT Semi-Bold"/>
                        </a:rPr>
                        <a:t>Job Posting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F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Franklin Gothic LT Semi-Bold"/>
                          <a:ea typeface="ITC Franklin Gothic LT Semi-Bold"/>
                          <a:cs typeface="ITC Franklin Gothic LT Semi-Bold"/>
                          <a:sym typeface="ITC Franklin Gothic LT Semi-Bold"/>
                        </a:rPr>
                        <a:t>Application Screening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F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Franklin Gothic LT Semi-Bold"/>
                          <a:ea typeface="ITC Franklin Gothic LT Semi-Bold"/>
                          <a:cs typeface="ITC Franklin Gothic LT Semi-Bold"/>
                          <a:sym typeface="ITC Franklin Gothic LT Semi-Bold"/>
                        </a:rPr>
                        <a:t>Interview Scheduling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F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Franklin Gothic LT Semi-Bold"/>
                          <a:ea typeface="ITC Franklin Gothic LT Semi-Bold"/>
                          <a:cs typeface="ITC Franklin Gothic LT Semi-Bold"/>
                          <a:sym typeface="ITC Franklin Gothic LT Semi-Bold"/>
                        </a:rPr>
                        <a:t>Candidate Evaluation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F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Franklin Gothic LT Semi-Bold"/>
                          <a:ea typeface="ITC Franklin Gothic LT Semi-Bold"/>
                          <a:cs typeface="ITC Franklin Gothic LT Semi-Bold"/>
                          <a:sym typeface="ITC Franklin Gothic LT Semi-Bold"/>
                        </a:rPr>
                        <a:t>Hiring Decision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F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Franklin Gothic LT Semi-Bold"/>
                          <a:ea typeface="ITC Franklin Gothic LT Semi-Bold"/>
                          <a:cs typeface="ITC Franklin Gothic LT Semi-Bold"/>
                          <a:sym typeface="ITC Franklin Gothic LT Semi-Bold"/>
                        </a:rPr>
                        <a:t>Offer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F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Franklin Gothic LT Semi-Bold"/>
                          <a:ea typeface="ITC Franklin Gothic LT Semi-Bold"/>
                          <a:cs typeface="ITC Franklin Gothic LT Semi-Bold"/>
                          <a:sym typeface="ITC Franklin Gothic LT Semi-Bold"/>
                        </a:rPr>
                        <a:t>Onboarding (Contract)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FA8"/>
                    </a:solidFill>
                  </a:tcPr>
                </a:tc>
              </a:tr>
              <a:tr h="1323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Franklin Gothic LT Semi-Bold"/>
                          <a:ea typeface="ITC Franklin Gothic LT Semi-Bold"/>
                          <a:cs typeface="ITC Franklin Gothic LT Semi-Bold"/>
                          <a:sym typeface="ITC Franklin Gothic LT Semi-Bold"/>
                        </a:rPr>
                        <a:t>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Job Creation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Candidate Profile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Interview Scheduler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Correlation Explorer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Chart Generation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Document Creation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Document Creation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8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Franklin Gothic LT Semi-Bold"/>
                          <a:ea typeface="ITC Franklin Gothic LT Semi-Bold"/>
                          <a:cs typeface="ITC Franklin Gothic LT Semi-Bold"/>
                          <a:sym typeface="ITC Franklin Gothic LT Semi-Bold"/>
                        </a:rPr>
                        <a:t>Before 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1-3 days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30-60 mins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1-2 days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45-60 mins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3-7 days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1-3 days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1-3 days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3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Franklin Gothic LT Semi-Bold"/>
                          <a:ea typeface="ITC Franklin Gothic LT Semi-Bold"/>
                          <a:cs typeface="ITC Franklin Gothic LT Semi-Bold"/>
                          <a:sym typeface="ITC Franklin Gothic LT Semi-Bold"/>
                        </a:rPr>
                        <a:t>After 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15-30 mins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5-10 mins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5-10 mins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15-30 mins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12-48 Hours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&lt;1 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TC Franklin Gothic LT"/>
                          <a:ea typeface="ITC Franklin Gothic LT"/>
                          <a:cs typeface="ITC Franklin Gothic LT"/>
                          <a:sym typeface="ITC Franklin Gothic LT"/>
                        </a:rPr>
                        <a:t>15-30 mins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215025" y="462180"/>
            <a:ext cx="961110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BUSINESS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33321" y="844768"/>
            <a:ext cx="431067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Impact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65715" y="8182474"/>
            <a:ext cx="5509722" cy="152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2804" b="true">
                <a:solidFill>
                  <a:srgbClr val="1E302C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Potential Savings</a:t>
            </a:r>
          </a:p>
          <a:p>
            <a:pPr algn="l" marL="605557" indent="-302779" lvl="1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Small Tasks: 30+ min</a:t>
            </a:r>
          </a:p>
          <a:p>
            <a:pPr algn="l" marL="605557" indent="-302779" lvl="1">
              <a:lnSpc>
                <a:spcPts val="3926"/>
              </a:lnSpc>
              <a:spcBef>
                <a:spcPct val="0"/>
              </a:spcBef>
              <a:buFont typeface="Arial"/>
              <a:buChar char="•"/>
            </a:pPr>
            <a:r>
              <a:rPr lang="en-US" sz="2804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Large Tasks: 12+ Hours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63284" y="8182474"/>
            <a:ext cx="5509722" cy="152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2804" b="true">
                <a:solidFill>
                  <a:srgbClr val="1E302C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Quality Improvement</a:t>
            </a:r>
          </a:p>
          <a:p>
            <a:pPr algn="l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More consistent scoring, fas</a:t>
            </a:r>
            <a:r>
              <a:rPr lang="en-US" sz="2804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ter </a:t>
            </a:r>
            <a:r>
              <a:rPr lang="en-US" sz="2804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responses, and cleaner contracts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7410273" y="8032962"/>
            <a:ext cx="559764" cy="597806"/>
          </a:xfrm>
          <a:custGeom>
            <a:avLst/>
            <a:gdLst/>
            <a:ahLst/>
            <a:cxnLst/>
            <a:rect r="r" b="b" t="t" l="l"/>
            <a:pathLst>
              <a:path h="597806" w="559764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08627" y="3664986"/>
            <a:ext cx="9981529" cy="2957028"/>
          </a:xfrm>
          <a:custGeom>
            <a:avLst/>
            <a:gdLst/>
            <a:ahLst/>
            <a:cxnLst/>
            <a:rect r="r" b="b" t="t" l="l"/>
            <a:pathLst>
              <a:path h="2957028" w="9981529">
                <a:moveTo>
                  <a:pt x="0" y="0"/>
                </a:moveTo>
                <a:lnTo>
                  <a:pt x="9981528" y="0"/>
                </a:lnTo>
                <a:lnTo>
                  <a:pt x="9981528" y="2957028"/>
                </a:lnTo>
                <a:lnTo>
                  <a:pt x="0" y="2957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2799" y="3849661"/>
            <a:ext cx="7586565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1E302C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1. Importance of Debugging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Tool Calling Issues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Data Pathing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Package Compatibility with Shiny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969659" y="338592"/>
            <a:ext cx="1034868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LESSONS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7410273" y="8032962"/>
            <a:ext cx="559764" cy="597806"/>
          </a:xfrm>
          <a:custGeom>
            <a:avLst/>
            <a:gdLst/>
            <a:ahLst/>
            <a:cxnLst/>
            <a:rect r="r" b="b" t="t" l="l"/>
            <a:pathLst>
              <a:path h="597806" w="559764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79062" y="3333432"/>
            <a:ext cx="9164900" cy="3620135"/>
          </a:xfrm>
          <a:custGeom>
            <a:avLst/>
            <a:gdLst/>
            <a:ahLst/>
            <a:cxnLst/>
            <a:rect r="r" b="b" t="t" l="l"/>
            <a:pathLst>
              <a:path h="3620135" w="9164900">
                <a:moveTo>
                  <a:pt x="0" y="0"/>
                </a:moveTo>
                <a:lnTo>
                  <a:pt x="9164899" y="0"/>
                </a:lnTo>
                <a:lnTo>
                  <a:pt x="9164899" y="3620136"/>
                </a:lnTo>
                <a:lnTo>
                  <a:pt x="0" y="362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2799" y="3849661"/>
            <a:ext cx="7586565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E302C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2.. LLM Limitations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Token Generation Limits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Overkill? (Understanding Good Use Cases)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Importance of Prompting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969659" y="338592"/>
            <a:ext cx="1034868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LESSONS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7410273" y="8032962"/>
            <a:ext cx="559764" cy="597806"/>
          </a:xfrm>
          <a:custGeom>
            <a:avLst/>
            <a:gdLst/>
            <a:ahLst/>
            <a:cxnLst/>
            <a:rect r="r" b="b" t="t" l="l"/>
            <a:pathLst>
              <a:path h="597806" w="559764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45817" y="2822005"/>
            <a:ext cx="10524220" cy="4893762"/>
          </a:xfrm>
          <a:custGeom>
            <a:avLst/>
            <a:gdLst/>
            <a:ahLst/>
            <a:cxnLst/>
            <a:rect r="r" b="b" t="t" l="l"/>
            <a:pathLst>
              <a:path h="4893762" w="10524220">
                <a:moveTo>
                  <a:pt x="0" y="0"/>
                </a:moveTo>
                <a:lnTo>
                  <a:pt x="10524220" y="0"/>
                </a:lnTo>
                <a:lnTo>
                  <a:pt x="10524220" y="4893762"/>
                </a:lnTo>
                <a:lnTo>
                  <a:pt x="0" y="4893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2799" y="3849661"/>
            <a:ext cx="7586565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1E302C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1. Business Challenges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Bias, fairnes</a:t>
            </a: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s, overreliance 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L</a:t>
            </a: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egal/compliance bottlenecks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Recruiter trust in AI outputs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969659" y="338592"/>
            <a:ext cx="1034868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CHALLENGES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DAGkk67-xuo</dc:identifier>
  <dcterms:modified xsi:type="dcterms:W3CDTF">2011-08-01T06:04:30Z</dcterms:modified>
  <cp:revision>1</cp:revision>
  <dc:title>group13_m4_final_presentation</dc:title>
</cp:coreProperties>
</file>